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67" r:id="rId2"/>
    <p:sldId id="467" r:id="rId3"/>
    <p:sldId id="468" r:id="rId4"/>
    <p:sldId id="470" r:id="rId5"/>
    <p:sldId id="469" r:id="rId6"/>
    <p:sldId id="317" r:id="rId7"/>
    <p:sldId id="294" r:id="rId8"/>
    <p:sldId id="304" r:id="rId9"/>
    <p:sldId id="309" r:id="rId10"/>
    <p:sldId id="305" r:id="rId11"/>
    <p:sldId id="306" r:id="rId12"/>
    <p:sldId id="318" r:id="rId13"/>
    <p:sldId id="308" r:id="rId14"/>
    <p:sldId id="310" r:id="rId15"/>
    <p:sldId id="321" r:id="rId16"/>
    <p:sldId id="320" r:id="rId17"/>
    <p:sldId id="322" r:id="rId18"/>
    <p:sldId id="323" r:id="rId19"/>
    <p:sldId id="326" r:id="rId20"/>
    <p:sldId id="324" r:id="rId21"/>
    <p:sldId id="471" r:id="rId22"/>
    <p:sldId id="472" r:id="rId23"/>
    <p:sldId id="473" r:id="rId24"/>
    <p:sldId id="327" r:id="rId25"/>
    <p:sldId id="330" r:id="rId26"/>
    <p:sldId id="331" r:id="rId27"/>
    <p:sldId id="329" r:id="rId28"/>
    <p:sldId id="328" r:id="rId29"/>
    <p:sldId id="313" r:id="rId30"/>
    <p:sldId id="314" r:id="rId31"/>
    <p:sldId id="268" r:id="rId32"/>
    <p:sldId id="325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BF5"/>
    <a:srgbClr val="0D44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60"/>
  </p:normalViewPr>
  <p:slideViewPr>
    <p:cSldViewPr snapToGrid="0">
      <p:cViewPr varScale="1">
        <p:scale>
          <a:sx n="92" d="100"/>
          <a:sy n="92" d="100"/>
        </p:scale>
        <p:origin x="79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278C87-11CD-4748-BC0D-B2DB67339C07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133C1-14A5-4696-B5C4-9E196FC28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2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背景和意义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的阐述需要清晰的说明项目的</a:t>
            </a:r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why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的内容！</a:t>
            </a:r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为什么我们要做这个项目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，基于哪些背景需求，解决了这些需求有什么意义，这些意义才是我们科研工作的研究价值。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5B448-6802-43AE-A737-1B59E9BBB99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41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背景和意义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的阐述需要清晰的说明项目的</a:t>
            </a:r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why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的内容！</a:t>
            </a:r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为什么我们要做这个项目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，基于哪些背景需求，解决了这些需求有什么意义，这些意义才是我们科研工作的研究价值。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5B448-6802-43AE-A737-1B59E9BBB99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996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FB88-C66D-4D4F-992A-21D8B5C2FC83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DFB88-C66D-4D4F-992A-21D8B5C2FC83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93944-DC62-4081-86B4-76E5FCA2F9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12" Type="http://schemas.openxmlformats.org/officeDocument/2006/relationships/hyperlink" Target="https://zenodo.org/records/3633835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38/s41467-023-38458-w" TargetMode="External"/><Relationship Id="rId3" Type="http://schemas.openxmlformats.org/officeDocument/2006/relationships/hyperlink" Target="https://doi.org/10.1016/j.egyr.2021.08.182" TargetMode="External"/><Relationship Id="rId7" Type="http://schemas.openxmlformats.org/officeDocument/2006/relationships/hyperlink" Target="https://doi.org/10.1109/jas.2023.12302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109/access.2020.2968939" TargetMode="External"/><Relationship Id="rId5" Type="http://schemas.openxmlformats.org/officeDocument/2006/relationships/hyperlink" Target="https://doi.org/10.3389/fmech.2021.719718" TargetMode="External"/><Relationship Id="rId4" Type="http://schemas.openxmlformats.org/officeDocument/2006/relationships/hyperlink" Target="https://doi.org/10.1016/j.egyr.2022.09.043" TargetMode="External"/><Relationship Id="rId9" Type="http://schemas.openxmlformats.org/officeDocument/2006/relationships/hyperlink" Target="https://doi.org/10.1038/s41467-020-15235-7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21788" y="1088537"/>
            <a:ext cx="10580345" cy="1190138"/>
          </a:xfrm>
        </p:spPr>
        <p:txBody>
          <a:bodyPr>
            <a:noAutofit/>
          </a:bodyPr>
          <a:lstStyle/>
          <a:p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电池全生命周期管理系统</a:t>
            </a:r>
            <a:endParaRPr lang="zh-CN" altLang="en-US" sz="41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985075" y="2890380"/>
            <a:ext cx="10198100" cy="1482329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结题汇报</a:t>
            </a:r>
            <a:endParaRPr lang="en-US" altLang="zh-CN" sz="3200" b="1" dirty="0">
              <a:solidFill>
                <a:srgbClr val="002060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Jun 7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，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202</a:t>
            </a:r>
            <a:r>
              <a:rPr lang="en-US" sz="32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4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286573" y="4984414"/>
            <a:ext cx="3896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小组成员：王浩羽、李宗润、徐  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dist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指导老师：卢周广、</a:t>
            </a:r>
            <a:r>
              <a:rPr lang="zh-CN" altLang="en-US" kern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高  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、宋  轩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企业导师：袁    飞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55013" y="2756395"/>
            <a:ext cx="8658225" cy="133985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1: 18650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764369" y="1067451"/>
            <a:ext cx="6028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Dataset 1 (Self-measuring):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 Batteries of “18650”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Only Charging Curves but </a:t>
            </a:r>
            <a:r>
              <a:rPr lang="en-US" altLang="zh-CN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No EIS Profiles!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8CEDCA1-B075-ADE3-19E4-327C049B1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50845"/>
              </p:ext>
            </p:extLst>
          </p:nvPr>
        </p:nvGraphicFramePr>
        <p:xfrm>
          <a:off x="1608610" y="2516904"/>
          <a:ext cx="8461665" cy="36337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3121">
                  <a:extLst>
                    <a:ext uri="{9D8B030D-6E8A-4147-A177-3AD203B41FA5}">
                      <a16:colId xmlns:a16="http://schemas.microsoft.com/office/drawing/2014/main" val="3815016043"/>
                    </a:ext>
                  </a:extLst>
                </a:gridCol>
                <a:gridCol w="2249661">
                  <a:extLst>
                    <a:ext uri="{9D8B030D-6E8A-4147-A177-3AD203B41FA5}">
                      <a16:colId xmlns:a16="http://schemas.microsoft.com/office/drawing/2014/main" val="1190302406"/>
                    </a:ext>
                  </a:extLst>
                </a:gridCol>
                <a:gridCol w="1733797">
                  <a:extLst>
                    <a:ext uri="{9D8B030D-6E8A-4147-A177-3AD203B41FA5}">
                      <a16:colId xmlns:a16="http://schemas.microsoft.com/office/drawing/2014/main" val="3443717068"/>
                    </a:ext>
                  </a:extLst>
                </a:gridCol>
                <a:gridCol w="1650670">
                  <a:extLst>
                    <a:ext uri="{9D8B030D-6E8A-4147-A177-3AD203B41FA5}">
                      <a16:colId xmlns:a16="http://schemas.microsoft.com/office/drawing/2014/main" val="1281454427"/>
                    </a:ext>
                  </a:extLst>
                </a:gridCol>
                <a:gridCol w="1484416">
                  <a:extLst>
                    <a:ext uri="{9D8B030D-6E8A-4147-A177-3AD203B41FA5}">
                      <a16:colId xmlns:a16="http://schemas.microsoft.com/office/drawing/2014/main" val="378575642"/>
                    </a:ext>
                  </a:extLst>
                </a:gridCol>
              </a:tblGrid>
              <a:tr h="8272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battery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charging protocol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CC current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CV voltage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cycle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041020409"/>
                  </a:ext>
                </a:extLst>
              </a:tr>
              <a:tr h="467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CC-CV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2.0A</a:t>
                      </a:r>
                      <a:endParaRPr lang="en-US" sz="1800" b="1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4.2V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859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243407441"/>
                  </a:ext>
                </a:extLst>
              </a:tr>
              <a:tr h="467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CC-CV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2.0A</a:t>
                      </a:r>
                      <a:endParaRPr lang="en-US" sz="1800" b="1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4.2V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869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215058070"/>
                  </a:ext>
                </a:extLst>
              </a:tr>
              <a:tr h="467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CC-CV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2.0A</a:t>
                      </a:r>
                      <a:endParaRPr lang="en-US" sz="1800" b="1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4.2V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900</a:t>
                      </a: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945638081"/>
                  </a:ext>
                </a:extLst>
              </a:tr>
              <a:tr h="467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CC-CV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3.0A</a:t>
                      </a:r>
                      <a:endParaRPr lang="en-US" sz="18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4.2V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894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736385706"/>
                  </a:ext>
                </a:extLst>
              </a:tr>
              <a:tr h="467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CC-CV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3.0A</a:t>
                      </a:r>
                      <a:endParaRPr lang="en-US" sz="18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4.2V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844</a:t>
                      </a:r>
                      <a:r>
                        <a:rPr lang="zh-CN" altLang="en-US" sz="1800" u="none" strike="noStrike" dirty="0">
                          <a:effectLst/>
                        </a:rPr>
                        <a:t>　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318376812"/>
                  </a:ext>
                </a:extLst>
              </a:tr>
              <a:tr h="467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CC-CV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3.0A</a:t>
                      </a:r>
                      <a:endParaRPr lang="en-US" sz="1800" b="1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4.2V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920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188981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290332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1: 18650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972188" y="1287145"/>
            <a:ext cx="3492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EIS Profiles: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Can NOT Use due to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the </a:t>
            </a:r>
            <a:r>
              <a:rPr lang="en-US" altLang="zh-CN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INSTRUMENTs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B7DDDD3-31C8-E7A5-D00F-CD42086EAC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720" y="1496294"/>
            <a:ext cx="2776056" cy="216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BE8F77C-1869-9CD8-00C3-C06381742A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508" y="3656294"/>
            <a:ext cx="2806479" cy="216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1A5F2CD-BAB5-CEBD-81F2-B32FC6ADA5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593" y="1496294"/>
            <a:ext cx="2776056" cy="216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126661F-D565-0847-45DA-0F37C9C614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987" y="3656294"/>
            <a:ext cx="278366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6744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1: 18650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402171" y="1136799"/>
            <a:ext cx="510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Data in Dataset (Battery 1): 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0BE54F9-2FEC-0927-2039-946106CF072E}"/>
              </a:ext>
            </a:extLst>
          </p:cNvPr>
          <p:cNvSpPr txBox="1"/>
          <p:nvPr/>
        </p:nvSpPr>
        <p:spPr>
          <a:xfrm>
            <a:off x="1425244" y="4909919"/>
            <a:ext cx="33806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Battery Charging Curves</a:t>
            </a: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 cycle)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8DB606-8E2E-9D5E-6877-AF9A18E8FFA7}"/>
              </a:ext>
            </a:extLst>
          </p:cNvPr>
          <p:cNvSpPr txBox="1"/>
          <p:nvPr/>
        </p:nvSpPr>
        <p:spPr>
          <a:xfrm>
            <a:off x="6952440" y="4936562"/>
            <a:ext cx="3659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Capacity Degradation Curve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53FD66-4550-5594-72DD-7306EF3DB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52" y="2035936"/>
            <a:ext cx="4016255" cy="27653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8F10EA-AABB-986B-2765-7AFD5515E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99" y="2158627"/>
            <a:ext cx="487254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098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1: 18650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402171" y="1136799"/>
            <a:ext cx="360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Step1: Data Processing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E477EC3-805A-AEA2-CF7A-BDE3FBDD6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495" y="910975"/>
            <a:ext cx="5408140" cy="2660102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F4313780-726E-4B80-1A70-4218F03B5A52}"/>
              </a:ext>
            </a:extLst>
          </p:cNvPr>
          <p:cNvGrpSpPr/>
          <p:nvPr/>
        </p:nvGrpSpPr>
        <p:grpSpPr>
          <a:xfrm>
            <a:off x="4103996" y="3571077"/>
            <a:ext cx="6530358" cy="2868032"/>
            <a:chOff x="1014113" y="4219858"/>
            <a:chExt cx="5917430" cy="2389874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E18D802-396E-3DE4-E706-0B62A1590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219858"/>
              <a:ext cx="835543" cy="2389874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4348E137-8725-AAFC-91E0-3E7A4A172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113" y="4219858"/>
              <a:ext cx="4845223" cy="2389874"/>
            </a:xfrm>
            <a:prstGeom prst="rect">
              <a:avLst/>
            </a:prstGeom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C27D92D2-B35B-E816-414F-ADA6C114E8AA}"/>
              </a:ext>
            </a:extLst>
          </p:cNvPr>
          <p:cNvSpPr txBox="1"/>
          <p:nvPr/>
        </p:nvSpPr>
        <p:spPr>
          <a:xfrm>
            <a:off x="7148896" y="5685020"/>
            <a:ext cx="169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CV Current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A154488-63EF-44C7-019F-EC3CB99EBD8A}"/>
              </a:ext>
            </a:extLst>
          </p:cNvPr>
          <p:cNvSpPr txBox="1"/>
          <p:nvPr/>
        </p:nvSpPr>
        <p:spPr>
          <a:xfrm>
            <a:off x="4476507" y="1087802"/>
            <a:ext cx="1098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CC Voltage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16F0853-145E-F84F-D9B8-75B89DED4B07}"/>
              </a:ext>
            </a:extLst>
          </p:cNvPr>
          <p:cNvSpPr txBox="1"/>
          <p:nvPr/>
        </p:nvSpPr>
        <p:spPr>
          <a:xfrm>
            <a:off x="4522030" y="3811885"/>
            <a:ext cx="114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CC</a:t>
            </a: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Voltage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FF477A5-17DA-7CEC-316C-B34398E52582}"/>
              </a:ext>
            </a:extLst>
          </p:cNvPr>
          <p:cNvSpPr txBox="1"/>
          <p:nvPr/>
        </p:nvSpPr>
        <p:spPr>
          <a:xfrm>
            <a:off x="7148895" y="2815660"/>
            <a:ext cx="174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CV Current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2510D4D-ED90-686E-46AF-C3D3D1B60C73}"/>
              </a:ext>
            </a:extLst>
          </p:cNvPr>
          <p:cNvSpPr txBox="1"/>
          <p:nvPr/>
        </p:nvSpPr>
        <p:spPr>
          <a:xfrm>
            <a:off x="382069" y="4057860"/>
            <a:ext cx="3857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Sample points number</a:t>
            </a:r>
          </a:p>
          <a:p>
            <a:r>
              <a:rPr lang="en-US" altLang="zh-C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CC -&gt; U: 4.0V ~ 4.2V; I=2.0A</a:t>
            </a:r>
          </a:p>
          <a:p>
            <a:r>
              <a:rPr lang="en-US" altLang="zh-C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ea"/>
              </a:rPr>
              <a:t>CV -&gt; I: 2.0A ~ 0.5A; U=4.2V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53569171-896F-BF13-2A16-441D1A2796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64" y="1593296"/>
            <a:ext cx="1790423" cy="2289744"/>
          </a:xfrm>
          <a:prstGeom prst="rect">
            <a:avLst/>
          </a:prstGeom>
        </p:spPr>
      </p:pic>
      <p:pic>
        <p:nvPicPr>
          <p:cNvPr id="9" name="图片 8" descr="校徽"/>
          <p:cNvPicPr>
            <a:picLocks noChangeAspect="1"/>
          </p:cNvPicPr>
          <p:nvPr/>
        </p:nvPicPr>
        <p:blipFill>
          <a:blip r:embed="rId6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15CBEE12-87BD-FC6C-D944-E7C0E92969DE}"/>
              </a:ext>
            </a:extLst>
          </p:cNvPr>
          <p:cNvSpPr txBox="1"/>
          <p:nvPr/>
        </p:nvSpPr>
        <p:spPr>
          <a:xfrm>
            <a:off x="382069" y="5330831"/>
            <a:ext cx="3067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Sample points number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CC Voltage: 20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CV Current: 10</a:t>
            </a:r>
          </a:p>
        </p:txBody>
      </p:sp>
    </p:spTree>
    <p:extLst>
      <p:ext uri="{BB962C8B-B14F-4D97-AF65-F5344CB8AC3E}">
        <p14:creationId xmlns:p14="http://schemas.microsoft.com/office/powerpoint/2010/main" val="181343999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1: 18650 – Capacity Prediction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687177" y="1305401"/>
            <a:ext cx="404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Step2: </a:t>
            </a:r>
            <a:r>
              <a:rPr lang="en-US" altLang="zh-CN" b="1" u="sng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CapaDeepNet</a:t>
            </a:r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1BF40B-712E-7725-0179-9F0309397FD9}"/>
              </a:ext>
            </a:extLst>
          </p:cNvPr>
          <p:cNvSpPr txBox="1"/>
          <p:nvPr/>
        </p:nvSpPr>
        <p:spPr>
          <a:xfrm>
            <a:off x="1754320" y="4292877"/>
            <a:ext cx="3287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Battery 1: Training Data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(training and validation)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8B3F03-6989-4918-7EFA-020BC3AFBC81}"/>
              </a:ext>
            </a:extLst>
          </p:cNvPr>
          <p:cNvSpPr txBox="1"/>
          <p:nvPr/>
        </p:nvSpPr>
        <p:spPr>
          <a:xfrm>
            <a:off x="7078722" y="6056847"/>
            <a:ext cx="3545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Battery 2 and 3: Evaluation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8D863D4-B225-BA40-7119-5BEF0B354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59" y="1869720"/>
            <a:ext cx="3510621" cy="244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3E852D7-E28C-C734-89FB-3474BD211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820" y="1166102"/>
            <a:ext cx="3510621" cy="2448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8DAF918-B2FA-177A-49D0-EBC6123A14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819" y="3614102"/>
            <a:ext cx="3510621" cy="2448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E349769-3232-B8F9-BAB2-132A90E59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857" y="5112521"/>
            <a:ext cx="5729939" cy="13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658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1: 18650 – Capacity Prediction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687177" y="1305401"/>
            <a:ext cx="404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Step2: </a:t>
            </a:r>
            <a:r>
              <a:rPr lang="en-US" altLang="zh-CN" b="1" u="sng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CapaDeepNet</a:t>
            </a:r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1BF40B-712E-7725-0179-9F0309397FD9}"/>
              </a:ext>
            </a:extLst>
          </p:cNvPr>
          <p:cNvSpPr txBox="1"/>
          <p:nvPr/>
        </p:nvSpPr>
        <p:spPr>
          <a:xfrm>
            <a:off x="1754320" y="4292877"/>
            <a:ext cx="3287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Battery 4: Training Data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(training and validation)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8B3F03-6989-4918-7EFA-020BC3AFBC81}"/>
              </a:ext>
            </a:extLst>
          </p:cNvPr>
          <p:cNvSpPr txBox="1"/>
          <p:nvPr/>
        </p:nvSpPr>
        <p:spPr>
          <a:xfrm>
            <a:off x="7020564" y="6014600"/>
            <a:ext cx="3545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Battery 5 and 6: Evaluation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518240E-CE66-A2FE-D2EB-57D45B2D0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57" y="1844877"/>
            <a:ext cx="3510621" cy="2448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8E932C9-EB2F-F8BD-3CAB-7AD5086CC36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489" y="1198882"/>
            <a:ext cx="3510000" cy="2448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1A22E25-2E6B-8F39-A3B2-96ADC8C5DBA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489" y="3566600"/>
            <a:ext cx="3510000" cy="244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9C2A0C6-C8C4-BD2C-C8C7-E03CDECDB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291" y="5122673"/>
            <a:ext cx="5652141" cy="13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2099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1: 18650 – RUL Estimation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651551" y="994013"/>
            <a:ext cx="511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Step3: Time-window Linear Regression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04174EE-9C98-A367-4924-5594571E6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301" y="3919661"/>
            <a:ext cx="3110224" cy="216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12BC50A-CF1F-5FFA-A68E-08097C04B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25" y="1750300"/>
            <a:ext cx="3110224" cy="216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534F913-A5C1-D888-B4EC-17BE57223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25" y="3913420"/>
            <a:ext cx="3110224" cy="216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7471837-2519-BEDB-1FA8-659587270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" y="1753420"/>
            <a:ext cx="3110224" cy="2160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DB44706-5081-03C6-E7C4-F6E00EE932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" y="3913420"/>
            <a:ext cx="3110224" cy="216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A6F77837-1C39-0EC1-CAB0-41C2DBCE5F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301" y="1750300"/>
            <a:ext cx="3110224" cy="216000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49844249-7F6C-3A06-2D3F-005143D7677F}"/>
              </a:ext>
            </a:extLst>
          </p:cNvPr>
          <p:cNvSpPr txBox="1"/>
          <p:nvPr/>
        </p:nvSpPr>
        <p:spPr>
          <a:xfrm>
            <a:off x="918562" y="6119911"/>
            <a:ext cx="214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Battery 1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698A3AD-B55E-2350-4FE9-1F7836E9F362}"/>
              </a:ext>
            </a:extLst>
          </p:cNvPr>
          <p:cNvSpPr txBox="1"/>
          <p:nvPr/>
        </p:nvSpPr>
        <p:spPr>
          <a:xfrm>
            <a:off x="3647081" y="6119911"/>
            <a:ext cx="293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Battery 2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614BE03-C546-C0CC-C521-96CE11A3176B}"/>
              </a:ext>
            </a:extLst>
          </p:cNvPr>
          <p:cNvSpPr txBox="1"/>
          <p:nvPr/>
        </p:nvSpPr>
        <p:spPr>
          <a:xfrm>
            <a:off x="6745018" y="6119911"/>
            <a:ext cx="293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Battery 3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C2B597F-E523-F52E-927B-6B0145931D74}"/>
              </a:ext>
            </a:extLst>
          </p:cNvPr>
          <p:cNvSpPr txBox="1"/>
          <p:nvPr/>
        </p:nvSpPr>
        <p:spPr>
          <a:xfrm>
            <a:off x="9682462" y="2648754"/>
            <a:ext cx="196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440-540 cycles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F7F5A97-66B5-C750-B9E9-ECACAB47068E}"/>
              </a:ext>
            </a:extLst>
          </p:cNvPr>
          <p:cNvSpPr txBox="1"/>
          <p:nvPr/>
        </p:nvSpPr>
        <p:spPr>
          <a:xfrm>
            <a:off x="9682462" y="4803971"/>
            <a:ext cx="196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540-640 cycles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987A3F1-1E3C-F227-01BD-61002635C49F}"/>
              </a:ext>
            </a:extLst>
          </p:cNvPr>
          <p:cNvSpPr txBox="1"/>
          <p:nvPr/>
        </p:nvSpPr>
        <p:spPr>
          <a:xfrm>
            <a:off x="9682462" y="1085974"/>
            <a:ext cx="196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Time-window</a:t>
            </a:r>
          </a:p>
        </p:txBody>
      </p:sp>
    </p:spTree>
    <p:extLst>
      <p:ext uri="{BB962C8B-B14F-4D97-AF65-F5344CB8AC3E}">
        <p14:creationId xmlns:p14="http://schemas.microsoft.com/office/powerpoint/2010/main" val="249276414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1: 18650 – RUL Estimation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651551" y="994013"/>
            <a:ext cx="511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Step3: Time-window Linear Regression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9844249-7F6C-3A06-2D3F-005143D7677F}"/>
              </a:ext>
            </a:extLst>
          </p:cNvPr>
          <p:cNvSpPr txBox="1"/>
          <p:nvPr/>
        </p:nvSpPr>
        <p:spPr>
          <a:xfrm>
            <a:off x="918562" y="6119911"/>
            <a:ext cx="214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Battery 4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698A3AD-B55E-2350-4FE9-1F7836E9F362}"/>
              </a:ext>
            </a:extLst>
          </p:cNvPr>
          <p:cNvSpPr txBox="1"/>
          <p:nvPr/>
        </p:nvSpPr>
        <p:spPr>
          <a:xfrm>
            <a:off x="3647081" y="6119911"/>
            <a:ext cx="293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Battery 5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614BE03-C546-C0CC-C521-96CE11A3176B}"/>
              </a:ext>
            </a:extLst>
          </p:cNvPr>
          <p:cNvSpPr txBox="1"/>
          <p:nvPr/>
        </p:nvSpPr>
        <p:spPr>
          <a:xfrm>
            <a:off x="6745018" y="6119911"/>
            <a:ext cx="293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Battery 6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C2B597F-E523-F52E-927B-6B0145931D74}"/>
              </a:ext>
            </a:extLst>
          </p:cNvPr>
          <p:cNvSpPr txBox="1"/>
          <p:nvPr/>
        </p:nvSpPr>
        <p:spPr>
          <a:xfrm>
            <a:off x="9814600" y="2630278"/>
            <a:ext cx="196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460-560 cycles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F7F5A97-66B5-C750-B9E9-ECACAB47068E}"/>
              </a:ext>
            </a:extLst>
          </p:cNvPr>
          <p:cNvSpPr txBox="1"/>
          <p:nvPr/>
        </p:nvSpPr>
        <p:spPr>
          <a:xfrm>
            <a:off x="9872698" y="4809196"/>
            <a:ext cx="196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520-620 cycles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987A3F1-1E3C-F227-01BD-61002635C49F}"/>
              </a:ext>
            </a:extLst>
          </p:cNvPr>
          <p:cNvSpPr txBox="1"/>
          <p:nvPr/>
        </p:nvSpPr>
        <p:spPr>
          <a:xfrm>
            <a:off x="9682462" y="1085974"/>
            <a:ext cx="196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Time-window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4C6168-0361-F7E7-9AC0-305850AE9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99" y="3913862"/>
            <a:ext cx="3110224" cy="216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D7A986-EECD-75C0-D46A-2817AC06A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99" y="1757690"/>
            <a:ext cx="3110224" cy="216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C4326E2-17C0-57C1-BA04-52140EAD34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215" y="3964298"/>
            <a:ext cx="3123421" cy="216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DAB22F-DA9D-6297-70DD-1D7DB75F30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214" y="1804298"/>
            <a:ext cx="3123422" cy="216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07E05A5-B8C5-713E-1E47-8B3DFD6B5C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140" y="3964298"/>
            <a:ext cx="3110224" cy="216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25E2FB6-A4B2-BF73-C114-0ECE8A3705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376" y="1757690"/>
            <a:ext cx="311022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617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2: 3633835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E18D802-396E-3DE4-E706-0B62A1590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271" y="4727237"/>
            <a:ext cx="578711" cy="1800000"/>
          </a:xfrm>
          <a:prstGeom prst="rect">
            <a:avLst/>
          </a:prstGeom>
        </p:spPr>
      </p:pic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2D61801-B67B-8CAE-EACD-6AC85C96E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10" y="3000713"/>
            <a:ext cx="3737859" cy="222828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5ADDDE8-178B-7504-5D48-4F6987767B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24" y="1110731"/>
            <a:ext cx="2591853" cy="180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E1A4257-11C2-D755-1213-350E6D8B23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977" y="1110731"/>
            <a:ext cx="2624847" cy="180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51E8ED1-D391-5EEC-2ABA-2859FECD55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824" y="1110731"/>
            <a:ext cx="2624847" cy="180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9D965E0-6B37-DE68-723F-4D177EE748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927" y="2910730"/>
            <a:ext cx="2591853" cy="180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E6A759F-B53E-EE6F-5601-A535865B3E4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474" y="2910730"/>
            <a:ext cx="2591853" cy="180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EF2C407-BE01-28AC-1B6E-710B9DE0541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824" y="2927237"/>
            <a:ext cx="2624847" cy="18000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64354DD5-586B-6BE4-104E-0D6950E24F5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927" y="4727237"/>
            <a:ext cx="2624847" cy="18000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6BF1372-AFB9-02BD-F659-E86958A5CBBD}"/>
              </a:ext>
            </a:extLst>
          </p:cNvPr>
          <p:cNvSpPr txBox="1"/>
          <p:nvPr/>
        </p:nvSpPr>
        <p:spPr>
          <a:xfrm>
            <a:off x="275818" y="1171051"/>
            <a:ext cx="3605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Choose Battery: 25C05</a:t>
            </a: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(from 8 batteries)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Choose state V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Open-source; EIS Only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4470552" y="1246311"/>
            <a:ext cx="42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F56972A-6143-5F8B-7B88-0DE16C09BB41}"/>
              </a:ext>
            </a:extLst>
          </p:cNvPr>
          <p:cNvSpPr txBox="1"/>
          <p:nvPr/>
        </p:nvSpPr>
        <p:spPr>
          <a:xfrm>
            <a:off x="7095399" y="1246311"/>
            <a:ext cx="42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II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DE3A311-EC1A-8309-0196-4396E5D8BB74}"/>
              </a:ext>
            </a:extLst>
          </p:cNvPr>
          <p:cNvSpPr txBox="1"/>
          <p:nvPr/>
        </p:nvSpPr>
        <p:spPr>
          <a:xfrm>
            <a:off x="9720246" y="1280944"/>
            <a:ext cx="42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III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8B506FA-1B17-71CE-9AD1-C8A9C3316244}"/>
              </a:ext>
            </a:extLst>
          </p:cNvPr>
          <p:cNvSpPr txBox="1"/>
          <p:nvPr/>
        </p:nvSpPr>
        <p:spPr>
          <a:xfrm>
            <a:off x="4470552" y="3063290"/>
            <a:ext cx="42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IV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22D2DC2-29C2-3A68-31BB-D0E0CBA8CB6C}"/>
              </a:ext>
            </a:extLst>
          </p:cNvPr>
          <p:cNvSpPr txBox="1"/>
          <p:nvPr/>
        </p:nvSpPr>
        <p:spPr>
          <a:xfrm>
            <a:off x="7095399" y="3063290"/>
            <a:ext cx="42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3BD735B-F7EB-B48A-2FAE-112150C691C5}"/>
              </a:ext>
            </a:extLst>
          </p:cNvPr>
          <p:cNvSpPr txBox="1"/>
          <p:nvPr/>
        </p:nvSpPr>
        <p:spPr>
          <a:xfrm>
            <a:off x="9720246" y="3059668"/>
            <a:ext cx="42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B276D79-0116-40A2-2F09-458F93E17AE5}"/>
              </a:ext>
            </a:extLst>
          </p:cNvPr>
          <p:cNvSpPr txBox="1"/>
          <p:nvPr/>
        </p:nvSpPr>
        <p:spPr>
          <a:xfrm>
            <a:off x="4466409" y="4859667"/>
            <a:ext cx="428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IX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F3688A2-BBE6-DFF3-CCD9-F59C840B373F}"/>
              </a:ext>
            </a:extLst>
          </p:cNvPr>
          <p:cNvSpPr txBox="1"/>
          <p:nvPr/>
        </p:nvSpPr>
        <p:spPr>
          <a:xfrm>
            <a:off x="267491" y="5228999"/>
            <a:ext cx="369619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Data source: Identifying degradation patterns of lithium ion batteries from impedance spectroscopy using machine learning</a:t>
            </a:r>
          </a:p>
          <a:p>
            <a:endParaRPr lang="en-US" altLang="zh-CN" sz="1200" dirty="0"/>
          </a:p>
          <a:p>
            <a:r>
              <a:rPr lang="en-US" altLang="zh-CN" sz="1200" dirty="0">
                <a:hlinkClick r:id="rId12"/>
              </a:rPr>
              <a:t>https://zenodo.org/records/3633835</a:t>
            </a:r>
            <a:endParaRPr lang="zh-CN" altLang="en-US" sz="1200" dirty="0"/>
          </a:p>
        </p:txBody>
      </p:sp>
      <p:sp>
        <p:nvSpPr>
          <p:cNvPr id="50" name="Rectangle 1">
            <a:extLst>
              <a:ext uri="{FF2B5EF4-FFF2-40B4-BE49-F238E27FC236}">
                <a16:creationId xmlns:a16="http://schemas.microsoft.com/office/drawing/2014/main" id="{6F1B9BFF-D3B2-B561-CECA-ED57BB943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sng" strike="noStrike" cap="none" normalizeH="0" baseline="0">
                <a:ln>
                  <a:noFill/>
                </a:ln>
                <a:solidFill>
                  <a:srgbClr val="5B808D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https://zenodo.org/records/3633835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5C222D2-8D63-0CAF-E71E-DC27B715265F}"/>
              </a:ext>
            </a:extLst>
          </p:cNvPr>
          <p:cNvSpPr/>
          <p:nvPr/>
        </p:nvSpPr>
        <p:spPr>
          <a:xfrm>
            <a:off x="7062405" y="3059668"/>
            <a:ext cx="2224099" cy="136982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13588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2: 3633835 – Capacity Prediction (Interval)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787484" y="1169460"/>
            <a:ext cx="6443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Choose Battery: 25C05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EIS Features (Method 1): Interval of Re/</a:t>
            </a:r>
            <a:r>
              <a:rPr lang="en-US" altLang="zh-CN" b="1" u="sng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Im</a:t>
            </a: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Segments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E18D802-396E-3DE4-E706-0B62A1590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037" y="2694271"/>
            <a:ext cx="694453" cy="2160000"/>
          </a:xfrm>
          <a:prstGeom prst="rect">
            <a:avLst/>
          </a:prstGeom>
        </p:spPr>
      </p:pic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EDEE32F-D89C-F5D0-BA4F-09C60D288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59" y="2514271"/>
            <a:ext cx="3715845" cy="25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7CD048D-9330-9451-72E9-B741966C6D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42" y="2514271"/>
            <a:ext cx="3720977" cy="252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CD6E72-2F2E-2C9A-9CA3-BC8380FD7420}"/>
              </a:ext>
            </a:extLst>
          </p:cNvPr>
          <p:cNvSpPr txBox="1"/>
          <p:nvPr/>
        </p:nvSpPr>
        <p:spPr>
          <a:xfrm>
            <a:off x="3953548" y="5420141"/>
            <a:ext cx="2930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EIS Features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(for all cycles) </a:t>
            </a:r>
          </a:p>
        </p:txBody>
      </p:sp>
    </p:spTree>
    <p:extLst>
      <p:ext uri="{BB962C8B-B14F-4D97-AF65-F5344CB8AC3E}">
        <p14:creationId xmlns:p14="http://schemas.microsoft.com/office/powerpoint/2010/main" val="24866225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3970" y="127905"/>
            <a:ext cx="1221994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Background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E5EBE7-BA7E-51D6-A529-0BB5F6BD9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76" y="2874400"/>
            <a:ext cx="6113718" cy="32177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584E087-4D7E-911A-CECE-7E31999A5C3F}"/>
              </a:ext>
            </a:extLst>
          </p:cNvPr>
          <p:cNvSpPr txBox="1"/>
          <p:nvPr/>
        </p:nvSpPr>
        <p:spPr>
          <a:xfrm>
            <a:off x="464414" y="1025666"/>
            <a:ext cx="8670255" cy="1606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Advantage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Improve battery performance and safety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Provides support for the secondary utilization of batteries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27590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2: 3633835 – Capacity Prediction (Interval)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591632" y="1178679"/>
            <a:ext cx="360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Step2: CapaDNN</a:t>
            </a:r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FFA5CC-4CA4-37B7-9D97-494333696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90" y="2255984"/>
            <a:ext cx="4677992" cy="26770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CD6E72-2F2E-2C9A-9CA3-BC8380FD7420}"/>
              </a:ext>
            </a:extLst>
          </p:cNvPr>
          <p:cNvSpPr txBox="1"/>
          <p:nvPr/>
        </p:nvSpPr>
        <p:spPr>
          <a:xfrm>
            <a:off x="1131603" y="5285029"/>
            <a:ext cx="3919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Capacity Degradation Curve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7D3DB66-C592-1908-2448-F45A2A5ED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695" y="2214104"/>
            <a:ext cx="4508733" cy="314905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09961A0-3236-70DD-05C6-2F78A41CA0AF}"/>
              </a:ext>
            </a:extLst>
          </p:cNvPr>
          <p:cNvSpPr txBox="1"/>
          <p:nvPr/>
        </p:nvSpPr>
        <p:spPr>
          <a:xfrm>
            <a:off x="6323478" y="5349362"/>
            <a:ext cx="3919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Prediction results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29CD682-C3CE-EF98-6A79-EF9CC18B2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049" y="1094494"/>
            <a:ext cx="4568028" cy="94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4226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2: 3633835 – Capacity Prediction (Characters)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862247" y="1159200"/>
            <a:ext cx="5109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Choose Battery: 25C05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EIS Features (Method 2): EIS Characters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E18D802-396E-3DE4-E706-0B62A1590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012" y="2818140"/>
            <a:ext cx="694453" cy="2160000"/>
          </a:xfrm>
          <a:prstGeom prst="rect">
            <a:avLst/>
          </a:prstGeom>
        </p:spPr>
      </p:pic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CD6E72-2F2E-2C9A-9CA3-BC8380FD7420}"/>
              </a:ext>
            </a:extLst>
          </p:cNvPr>
          <p:cNvSpPr txBox="1"/>
          <p:nvPr/>
        </p:nvSpPr>
        <p:spPr>
          <a:xfrm>
            <a:off x="2219447" y="5311979"/>
            <a:ext cx="2930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EIS Characters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(for 1 cycle)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4A3CD36-26F9-816E-8B2D-20EB923AE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20" y="2458140"/>
            <a:ext cx="4077679" cy="288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CCA7542-8018-FAB2-90FF-5B23A54C3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66" y="2458140"/>
            <a:ext cx="4077679" cy="2880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9D71BBB-F586-AD6D-8A68-2CDB3C1D8083}"/>
              </a:ext>
            </a:extLst>
          </p:cNvPr>
          <p:cNvSpPr txBox="1"/>
          <p:nvPr/>
        </p:nvSpPr>
        <p:spPr>
          <a:xfrm>
            <a:off x="6498566" y="5311980"/>
            <a:ext cx="2930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EIS Features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(for all cycles) </a:t>
            </a:r>
          </a:p>
        </p:txBody>
      </p:sp>
    </p:spTree>
    <p:extLst>
      <p:ext uri="{BB962C8B-B14F-4D97-AF65-F5344CB8AC3E}">
        <p14:creationId xmlns:p14="http://schemas.microsoft.com/office/powerpoint/2010/main" val="290826092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2: 3633835 – Capacity Prediction (Characters)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1098848" y="1210228"/>
            <a:ext cx="360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Step2: CapaDNN</a:t>
            </a:r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FFA5CC-4CA4-37B7-9D97-494333696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63" y="2214104"/>
            <a:ext cx="4677992" cy="26770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CD6E72-2F2E-2C9A-9CA3-BC8380FD7420}"/>
              </a:ext>
            </a:extLst>
          </p:cNvPr>
          <p:cNvSpPr txBox="1"/>
          <p:nvPr/>
        </p:nvSpPr>
        <p:spPr>
          <a:xfrm>
            <a:off x="1160576" y="5243149"/>
            <a:ext cx="3919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Capacity Degradation Curve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9961A0-3236-70DD-05C6-2F78A41CA0AF}"/>
              </a:ext>
            </a:extLst>
          </p:cNvPr>
          <p:cNvSpPr txBox="1"/>
          <p:nvPr/>
        </p:nvSpPr>
        <p:spPr>
          <a:xfrm>
            <a:off x="6323479" y="5364104"/>
            <a:ext cx="3919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Prediction results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29CD682-C3CE-EF98-6A79-EF9CC18B2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05188"/>
            <a:ext cx="4568028" cy="9487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042E688-3222-3107-8C88-D44675182E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021" y="2214104"/>
            <a:ext cx="4510082" cy="3150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35DC62F-16C5-FF23-23B6-3B11F030DBAB}"/>
              </a:ext>
            </a:extLst>
          </p:cNvPr>
          <p:cNvSpPr/>
          <p:nvPr/>
        </p:nvSpPr>
        <p:spPr>
          <a:xfrm>
            <a:off x="7550974" y="1501869"/>
            <a:ext cx="684069" cy="17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Consolas" panose="020B0609020204030204" pitchFamily="49" charset="0"/>
              </a:rPr>
              <a:t>0.4308</a:t>
            </a:r>
            <a:endParaRPr lang="zh-CN" alt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EED0D26-A872-C052-201B-758247A526EE}"/>
              </a:ext>
            </a:extLst>
          </p:cNvPr>
          <p:cNvSpPr/>
          <p:nvPr/>
        </p:nvSpPr>
        <p:spPr>
          <a:xfrm>
            <a:off x="9398699" y="1508827"/>
            <a:ext cx="684069" cy="17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Consolas" panose="020B0609020204030204" pitchFamily="49" charset="0"/>
              </a:rPr>
              <a:t>0.91%</a:t>
            </a:r>
            <a:endParaRPr lang="zh-CN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7A1765-7459-4B02-BF86-5BBA3AA15790}"/>
              </a:ext>
            </a:extLst>
          </p:cNvPr>
          <p:cNvSpPr/>
          <p:nvPr/>
        </p:nvSpPr>
        <p:spPr>
          <a:xfrm>
            <a:off x="7538727" y="1688801"/>
            <a:ext cx="708561" cy="170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0.3170</a:t>
            </a:r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EC8A2BD-3B04-0FDC-E1BB-50F108109EB9}"/>
              </a:ext>
            </a:extLst>
          </p:cNvPr>
          <p:cNvSpPr/>
          <p:nvPr/>
        </p:nvSpPr>
        <p:spPr>
          <a:xfrm>
            <a:off x="9398700" y="1677027"/>
            <a:ext cx="684069" cy="170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Consolas" panose="020B0609020204030204" pitchFamily="49" charset="0"/>
              </a:rPr>
              <a:t>0.78%</a:t>
            </a:r>
            <a:endParaRPr lang="zh-CN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96529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2: 3633835 – Comparison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1098848" y="1210228"/>
            <a:ext cx="2892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Step2: CapaDNN: </a:t>
            </a:r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CD6E72-2F2E-2C9A-9CA3-BC8380FD7420}"/>
              </a:ext>
            </a:extLst>
          </p:cNvPr>
          <p:cNvSpPr txBox="1"/>
          <p:nvPr/>
        </p:nvSpPr>
        <p:spPr>
          <a:xfrm>
            <a:off x="1539990" y="5781278"/>
            <a:ext cx="3919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Method1: Interval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9961A0-3236-70DD-05C6-2F78A41CA0AF}"/>
              </a:ext>
            </a:extLst>
          </p:cNvPr>
          <p:cNvSpPr txBox="1"/>
          <p:nvPr/>
        </p:nvSpPr>
        <p:spPr>
          <a:xfrm>
            <a:off x="6420431" y="5775272"/>
            <a:ext cx="3919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Method2: Characters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042E688-3222-3107-8C88-D44675182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021" y="2631278"/>
            <a:ext cx="4510082" cy="315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3E61837-8CE2-16E9-E3A0-C3A29C06A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48" y="2632220"/>
            <a:ext cx="4508733" cy="314905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A218585-F2AE-C772-28B7-7E5640E0FFBF}"/>
              </a:ext>
            </a:extLst>
          </p:cNvPr>
          <p:cNvSpPr txBox="1"/>
          <p:nvPr/>
        </p:nvSpPr>
        <p:spPr>
          <a:xfrm>
            <a:off x="2779456" y="1760050"/>
            <a:ext cx="6647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Mean Relative Error: 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1.23%                      =====&gt;&gt;&gt;&gt;&gt;&gt;                    0.78% </a:t>
            </a:r>
          </a:p>
        </p:txBody>
      </p:sp>
    </p:spTree>
    <p:extLst>
      <p:ext uri="{BB962C8B-B14F-4D97-AF65-F5344CB8AC3E}">
        <p14:creationId xmlns:p14="http://schemas.microsoft.com/office/powerpoint/2010/main" val="304213574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2: 3633835 – RUL Estimation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213756" y="1339396"/>
            <a:ext cx="400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 3: </a:t>
            </a: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Time-window Linear Regression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CD6E72-2F2E-2C9A-9CA3-BC8380FD7420}"/>
              </a:ext>
            </a:extLst>
          </p:cNvPr>
          <p:cNvSpPr txBox="1"/>
          <p:nvPr/>
        </p:nvSpPr>
        <p:spPr>
          <a:xfrm>
            <a:off x="5145819" y="3296799"/>
            <a:ext cx="2257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40–60 cycles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9961A0-3236-70DD-05C6-2F78A41CA0AF}"/>
              </a:ext>
            </a:extLst>
          </p:cNvPr>
          <p:cNvSpPr txBox="1"/>
          <p:nvPr/>
        </p:nvSpPr>
        <p:spPr>
          <a:xfrm>
            <a:off x="8342907" y="3296799"/>
            <a:ext cx="2325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50–70 cycles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F9EBA5-27C5-B7A9-9CC9-396C475C1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336" y="1136799"/>
            <a:ext cx="3092627" cy="216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FED2D15-DA54-F5D8-CAA0-6065F1020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916" y="1136799"/>
            <a:ext cx="3092627" cy="216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2D9EFFE-982E-3AC2-FB5F-EA52CBD6A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335" y="3834195"/>
            <a:ext cx="3092627" cy="216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3A6DDF4-D61C-A6D3-0401-92994BD5F1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916" y="3834195"/>
            <a:ext cx="3092627" cy="2160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4AA8DEA-175B-C400-0E43-8C5E1E0CCAE6}"/>
              </a:ext>
            </a:extLst>
          </p:cNvPr>
          <p:cNvSpPr txBox="1"/>
          <p:nvPr/>
        </p:nvSpPr>
        <p:spPr>
          <a:xfrm>
            <a:off x="5067865" y="6022477"/>
            <a:ext cx="2257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60–80 cycles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FF12A51-AE3B-30D4-1613-969D23A901D7}"/>
              </a:ext>
            </a:extLst>
          </p:cNvPr>
          <p:cNvSpPr txBox="1"/>
          <p:nvPr/>
        </p:nvSpPr>
        <p:spPr>
          <a:xfrm>
            <a:off x="8238446" y="6022477"/>
            <a:ext cx="2257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70–90 cycles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8CAFF90-C839-0283-DA4F-1A69A72EE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756" y="2412669"/>
            <a:ext cx="4341697" cy="1362101"/>
          </a:xfrm>
          <a:prstGeom prst="rect">
            <a:avLst/>
          </a:prstGeom>
        </p:spPr>
      </p:pic>
      <p:pic>
        <p:nvPicPr>
          <p:cNvPr id="9" name="图片 8" descr="校徽"/>
          <p:cNvPicPr>
            <a:picLocks noChangeAspect="1"/>
          </p:cNvPicPr>
          <p:nvPr/>
        </p:nvPicPr>
        <p:blipFill>
          <a:blip r:embed="rId7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094ABCCA-E9DD-4B80-747D-5F9DB4117A19}"/>
              </a:ext>
            </a:extLst>
          </p:cNvPr>
          <p:cNvSpPr txBox="1"/>
          <p:nvPr/>
        </p:nvSpPr>
        <p:spPr>
          <a:xfrm>
            <a:off x="545412" y="4718385"/>
            <a:ext cx="353376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u="sng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Model shows a poor </a:t>
            </a:r>
            <a:r>
              <a:rPr lang="en-US" altLang="zh-CN" sz="2800" b="1" u="sng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Robustness!  </a:t>
            </a:r>
            <a:endParaRPr lang="en-US" altLang="zh-CN" b="1" u="sng" dirty="0">
              <a:solidFill>
                <a:srgbClr val="C0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2242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3: Button Cell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716867" y="962893"/>
            <a:ext cx="3605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Self-measuring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Single Battery Only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E18D802-396E-3DE4-E706-0B62A1590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299" y="2511313"/>
            <a:ext cx="810195" cy="2520000"/>
          </a:xfrm>
          <a:prstGeom prst="rect">
            <a:avLst/>
          </a:prstGeom>
        </p:spPr>
      </p:pic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CD6E72-2F2E-2C9A-9CA3-BC8380FD7420}"/>
              </a:ext>
            </a:extLst>
          </p:cNvPr>
          <p:cNvSpPr txBox="1"/>
          <p:nvPr/>
        </p:nvSpPr>
        <p:spPr>
          <a:xfrm>
            <a:off x="1059811" y="5781278"/>
            <a:ext cx="3971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Capacity Degradation Curve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34C474-5E3D-3D84-E110-63F6A4497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00" y="2071024"/>
            <a:ext cx="5175571" cy="36221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4B5409F-7968-8060-6806-853EBFF85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013" y="2217926"/>
            <a:ext cx="3916286" cy="310677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5BE5C80-5843-E270-C86F-F3444A1D8577}"/>
              </a:ext>
            </a:extLst>
          </p:cNvPr>
          <p:cNvSpPr txBox="1"/>
          <p:nvPr/>
        </p:nvSpPr>
        <p:spPr>
          <a:xfrm>
            <a:off x="6288913" y="5713897"/>
            <a:ext cx="3971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EIS Profile</a:t>
            </a:r>
          </a:p>
        </p:txBody>
      </p:sp>
    </p:spTree>
    <p:extLst>
      <p:ext uri="{BB962C8B-B14F-4D97-AF65-F5344CB8AC3E}">
        <p14:creationId xmlns:p14="http://schemas.microsoft.com/office/powerpoint/2010/main" val="297361710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3: Button Cell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351602" y="1102479"/>
            <a:ext cx="232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Features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E18D802-396E-3DE4-E706-0B62A1590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832" y="2522193"/>
            <a:ext cx="694453" cy="2160000"/>
          </a:xfrm>
          <a:prstGeom prst="rect">
            <a:avLst/>
          </a:prstGeom>
        </p:spPr>
      </p:pic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CD6E72-2F2E-2C9A-9CA3-BC8380FD7420}"/>
              </a:ext>
            </a:extLst>
          </p:cNvPr>
          <p:cNvSpPr txBox="1"/>
          <p:nvPr/>
        </p:nvSpPr>
        <p:spPr>
          <a:xfrm>
            <a:off x="8909974" y="4769645"/>
            <a:ext cx="2930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EIS Features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(for all cycles) 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05998BD-7586-8C7B-97E4-5EE18F2FEA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814" y="992762"/>
            <a:ext cx="5117804" cy="252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B750318-CA2D-B162-A2AF-0443C37D1F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814" y="3747689"/>
            <a:ext cx="5117804" cy="252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500AF77-EF77-7B3E-C7A5-F44F7B68F106}"/>
              </a:ext>
            </a:extLst>
          </p:cNvPr>
          <p:cNvSpPr txBox="1"/>
          <p:nvPr/>
        </p:nvSpPr>
        <p:spPr>
          <a:xfrm>
            <a:off x="9197437" y="1645031"/>
            <a:ext cx="23553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Charging Curve 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Features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(for all cycles) 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9A9274A-5756-8C6C-3828-0ED7AE0469CD}"/>
              </a:ext>
            </a:extLst>
          </p:cNvPr>
          <p:cNvGrpSpPr/>
          <p:nvPr/>
        </p:nvGrpSpPr>
        <p:grpSpPr>
          <a:xfrm>
            <a:off x="351602" y="1917242"/>
            <a:ext cx="2816901" cy="2302457"/>
            <a:chOff x="752663" y="2934562"/>
            <a:chExt cx="3505681" cy="2880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6402FDA-FFBB-9251-C3E4-84CEA4642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237" y="2934562"/>
              <a:ext cx="1650107" cy="2880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00FB23F-66EE-D5CF-F93F-05095AC24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63" y="2934562"/>
              <a:ext cx="1650107" cy="28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138702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3: Button Cell - Results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402171" y="1136799"/>
            <a:ext cx="360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Step2: CapaDNN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623235-C646-CC43-6519-E247D5A54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11" y="1997514"/>
            <a:ext cx="4099122" cy="286297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4576E64-BF59-67A6-CC61-24D9E45E1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176" y="1506131"/>
            <a:ext cx="2944186" cy="205632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D8A28B6-21AC-93B6-3EDF-736EED1D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302" y="1534642"/>
            <a:ext cx="2944186" cy="20563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90D41DC-BC37-2E7E-5917-D5AC1FF77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213" y="3590966"/>
            <a:ext cx="2944186" cy="205632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0F076AC-6EAE-99F3-EEBD-1E89EB0A3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302" y="3590966"/>
            <a:ext cx="2944186" cy="205632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E5B1718-8B54-0562-2AE3-4D654C62CC5A}"/>
              </a:ext>
            </a:extLst>
          </p:cNvPr>
          <p:cNvSpPr txBox="1"/>
          <p:nvPr/>
        </p:nvSpPr>
        <p:spPr>
          <a:xfrm>
            <a:off x="4865064" y="976425"/>
            <a:ext cx="6238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 3: Time-window Linear Regression</a:t>
            </a:r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7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45DEEF-722F-B2CA-ECEC-5EC0EFB29C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111" y="4881383"/>
            <a:ext cx="4558818" cy="94940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4447F2F-73C2-B6FC-992C-EEDB59B84C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6478" y="2628524"/>
            <a:ext cx="5308410" cy="160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89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Dataset 4: NASA (Deprecated)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3936193" y="5556250"/>
            <a:ext cx="440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EIS Profiles for Several Batteries</a:t>
            </a:r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70DB0D-08F5-235F-9C56-197108C4D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486" y="3680050"/>
            <a:ext cx="2628221" cy="18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FD25F55-0CE3-BED1-C880-A7D8BA9B8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29" y="3680050"/>
            <a:ext cx="2628221" cy="180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FC765DC-F9FC-303E-39D4-C1B9FDDC0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188" y="3680050"/>
            <a:ext cx="2556441" cy="180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42AF05A-CFC5-61D1-3817-36CF822B05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27" y="3680050"/>
            <a:ext cx="2744172" cy="180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EE1ABF7-DD5C-9012-994F-8D810CE3C9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486" y="1880050"/>
            <a:ext cx="2628221" cy="180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F637CC2-0D18-1FC4-4025-00F49C24E5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572" y="1880050"/>
            <a:ext cx="2677914" cy="180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209FE72-F9B5-9431-7DD7-A6976F9678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31" y="1880050"/>
            <a:ext cx="2556441" cy="180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3E9452F-49A0-E68D-3C79-05A55BC67A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27" y="1880050"/>
            <a:ext cx="2556441" cy="18000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094ABCCA-E9DD-4B80-747D-5F9DB4117A19}"/>
              </a:ext>
            </a:extLst>
          </p:cNvPr>
          <p:cNvSpPr txBox="1"/>
          <p:nvPr/>
        </p:nvSpPr>
        <p:spPr>
          <a:xfrm>
            <a:off x="3117059" y="1056312"/>
            <a:ext cx="59718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u="sng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Totally Ridiculous! </a:t>
            </a:r>
          </a:p>
        </p:txBody>
      </p:sp>
    </p:spTree>
    <p:extLst>
      <p:ext uri="{BB962C8B-B14F-4D97-AF65-F5344CB8AC3E}">
        <p14:creationId xmlns:p14="http://schemas.microsoft.com/office/powerpoint/2010/main" val="4652918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Conclusion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1036317" y="1424749"/>
            <a:ext cx="101193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To enhance the Accuracy and Applicability of our model,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For CapaDNN: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Good enough for LAB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Collect more realistic data from </a:t>
            </a: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REAL USAGE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For Time-window Linear Regression: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Effective for some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Poor Robustness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Sensitive to </a:t>
            </a: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Abnormal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value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19301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3970" y="127905"/>
            <a:ext cx="1221994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Background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3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A1319F6-81BF-BF29-0A73-EA60BBA3A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3" y="2157853"/>
            <a:ext cx="7073747" cy="26941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02CEAFA-5571-5980-5382-CA6AFE234488}"/>
              </a:ext>
            </a:extLst>
          </p:cNvPr>
          <p:cNvSpPr txBox="1"/>
          <p:nvPr/>
        </p:nvSpPr>
        <p:spPr>
          <a:xfrm>
            <a:off x="4945528" y="1363075"/>
            <a:ext cx="2302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材料科学与工程系</a:t>
            </a:r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李宗润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3B5DEB-3BD9-D80E-C8D2-EEDFE0694791}"/>
              </a:ext>
            </a:extLst>
          </p:cNvPr>
          <p:cNvSpPr txBox="1"/>
          <p:nvPr/>
        </p:nvSpPr>
        <p:spPr>
          <a:xfrm>
            <a:off x="7158297" y="5048384"/>
            <a:ext cx="2302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计算机科学与工程系</a:t>
            </a:r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王浩羽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BC0E4C-5A45-A45C-5899-3F9F9863411D}"/>
              </a:ext>
            </a:extLst>
          </p:cNvPr>
          <p:cNvSpPr txBox="1"/>
          <p:nvPr/>
        </p:nvSpPr>
        <p:spPr>
          <a:xfrm>
            <a:off x="2410147" y="5048383"/>
            <a:ext cx="2302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深港微电子学院</a:t>
            </a:r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徐涵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675294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02295" y="127905"/>
            <a:ext cx="6389370" cy="579755"/>
          </a:xfrm>
        </p:spPr>
        <p:txBody>
          <a:bodyPr anchor="ctr" anchorCtr="0">
            <a:no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Reference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1152" y="1199399"/>
            <a:ext cx="1141408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dirty="0"/>
              <a:t>1．</a:t>
            </a:r>
            <a:r>
              <a:rPr lang="en-US" altLang="zh-CN" dirty="0"/>
              <a:t>Wang, S., Jin, S., Bai, D., Fan, Y., Shi, H., &amp; Fernandez, C. (2021). A critical review of improved deep learning methods for the remaining useful life prediction of lithium-ion batteries. Energy Reports, 7, 5562–5574. </a:t>
            </a:r>
            <a:r>
              <a:rPr lang="en-US" altLang="zh-CN" dirty="0">
                <a:hlinkClick r:id="rId3"/>
              </a:rPr>
              <a:t>https://doi.org/10.1016/j.egyr.2021.08.182</a:t>
            </a:r>
            <a:endParaRPr lang="en-US" altLang="zh-CN" dirty="0"/>
          </a:p>
          <a:p>
            <a:r>
              <a:rPr dirty="0"/>
              <a:t>2．</a:t>
            </a:r>
            <a:r>
              <a:rPr lang="en-US" altLang="zh-CN" dirty="0"/>
              <a:t>Ansari, S., </a:t>
            </a:r>
            <a:r>
              <a:rPr lang="en-US" altLang="zh-CN" dirty="0" err="1"/>
              <a:t>Ayob</a:t>
            </a:r>
            <a:r>
              <a:rPr lang="en-US" altLang="zh-CN" dirty="0"/>
              <a:t>, A., Hossain </a:t>
            </a:r>
            <a:r>
              <a:rPr lang="en-US" altLang="zh-CN" dirty="0" err="1"/>
              <a:t>Lipu</a:t>
            </a:r>
            <a:r>
              <a:rPr lang="en-US" altLang="zh-CN" dirty="0"/>
              <a:t>, M. S., Hussain, A., &amp; Saad, M. H. M. (2022). Remaining useful life prediction for lithium-ion battery storage system: A comprehensive review of methods, key factors, issues and future outlook. Energy Reports, 8, 12153–12185. </a:t>
            </a:r>
            <a:r>
              <a:rPr lang="en-US" altLang="zh-CN" dirty="0">
                <a:hlinkClick r:id="rId4"/>
              </a:rPr>
              <a:t>https://doi.org/10.1016/j.egyr.2022.09.043</a:t>
            </a:r>
            <a:endParaRPr lang="en-US" altLang="zh-CN" dirty="0"/>
          </a:p>
          <a:p>
            <a:r>
              <a:rPr dirty="0"/>
              <a:t>3．</a:t>
            </a:r>
            <a:r>
              <a:rPr lang="en-US" altLang="zh-CN" dirty="0"/>
              <a:t>Wang, S., Jin, S., Deng, D., &amp; Fernandez, C. (2021). A Critical Review of Online Battery Remaining Useful Lifetime Prediction Methods. Frontiers in Mechanical Engineering, 7. </a:t>
            </a:r>
            <a:r>
              <a:rPr lang="en-US" altLang="zh-CN" dirty="0">
                <a:hlinkClick r:id="rId5"/>
              </a:rPr>
              <a:t>https://doi.org/10.3389/fmech.2021.719718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．</a:t>
            </a:r>
            <a:r>
              <a:rPr lang="en-US" altLang="zh-CN" dirty="0"/>
              <a:t>Park, K., Choi, Y., Choi, W. J., Ryu, H.-Y., &amp; Kim, H. (2020). LSTM-Based Battery Remaining Useful Life Prediction With Multi-Channel Charging Profiles. IEEE Access, 8, 20786–20798. </a:t>
            </a:r>
            <a:r>
              <a:rPr lang="en-US" altLang="zh-CN" dirty="0">
                <a:hlinkClick r:id="rId6"/>
              </a:rPr>
              <a:t>https://doi.org/10.1109/access.2020.2968939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．</a:t>
            </a:r>
            <a:r>
              <a:rPr lang="en-US" altLang="zh-CN" dirty="0"/>
              <a:t>Xu, Q., Wu, M., Khoo, E., Chen, Z., &amp; Li, X. (2023). A Hybrid Ensemble Deep Learning Approach for Early Prediction of Battery Remaining Useful Life. IEEE/CAA Journal of </a:t>
            </a:r>
            <a:r>
              <a:rPr lang="en-US" altLang="zh-CN" dirty="0" err="1"/>
              <a:t>Automatica</a:t>
            </a:r>
            <a:r>
              <a:rPr lang="en-US" altLang="zh-CN" dirty="0"/>
              <a:t> </a:t>
            </a:r>
            <a:r>
              <a:rPr lang="en-US" altLang="zh-CN" dirty="0" err="1"/>
              <a:t>Sinica</a:t>
            </a:r>
            <a:r>
              <a:rPr lang="en-US" altLang="zh-CN" dirty="0"/>
              <a:t>, 10(1), 177–187.</a:t>
            </a:r>
          </a:p>
          <a:p>
            <a:r>
              <a:rPr lang="en-US" altLang="zh-CN" dirty="0">
                <a:hlinkClick r:id="rId7"/>
              </a:rPr>
              <a:t>https://doi.org/10.1109/jas.2023.123024</a:t>
            </a:r>
            <a:endParaRPr lang="en-US" altLang="zh-CN" dirty="0"/>
          </a:p>
          <a:p>
            <a:r>
              <a:rPr dirty="0"/>
              <a:t>6．</a:t>
            </a:r>
            <a:r>
              <a:rPr lang="en-US" altLang="zh-CN" dirty="0"/>
              <a:t>Lu, J., Xiong, R., Tian, J., Wang, C., &amp; Sun, F. (2023). Deep learning to estimate lithium-ion battery state of health without additional degradation experiments. Nature Communications, 14(1). </a:t>
            </a:r>
            <a:r>
              <a:rPr lang="en-US" altLang="zh-CN" dirty="0">
                <a:hlinkClick r:id="rId8"/>
              </a:rPr>
              <a:t>https://doi.org/10.1038/s41467-023-38458-w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．</a:t>
            </a:r>
            <a:r>
              <a:rPr lang="en-US" altLang="zh-CN" dirty="0"/>
              <a:t>Zhang, Y., Tang, Q., Zhang, Y., Wang, J., Stimming, U., &amp; Lee, A. A. (2020). Identifying degradation patterns of lithium ion batteries from impedance spectroscopy using machine learning. Nature Communications, 11(1). </a:t>
            </a:r>
            <a:r>
              <a:rPr lang="en-US" altLang="zh-CN" dirty="0">
                <a:hlinkClick r:id="rId9"/>
              </a:rPr>
              <a:t>https://doi.org/10.1038/s41467-020-15235-7</a:t>
            </a:r>
            <a:endParaRPr lang="en-US" altLang="zh-CN" dirty="0"/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09058" y="2361119"/>
            <a:ext cx="5925064" cy="841191"/>
          </a:xfrm>
        </p:spPr>
        <p:txBody>
          <a:bodyPr>
            <a:noAutofit/>
          </a:bodyPr>
          <a:lstStyle/>
          <a:p>
            <a:r>
              <a:rPr lang="en-US" altLang="zh-CN" sz="66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THANK YOU</a:t>
            </a:r>
            <a:r>
              <a:rPr lang="zh-CN" altLang="en-US" sz="6600" dirty="0"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！</a:t>
            </a:r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flipV="1">
            <a:off x="3113723" y="2995295"/>
            <a:ext cx="5964555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100A168-630F-5275-11D1-93908529F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516" y="4472228"/>
            <a:ext cx="3092627" cy="216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CA05A4-D339-C6D8-23EE-1B4BE1682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76" y="170685"/>
            <a:ext cx="3092627" cy="216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242CB3-15AD-015A-6323-94C9A1B58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680" y="170685"/>
            <a:ext cx="3092627" cy="216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8224D2E-7DF2-C329-EA9A-9C9507A314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307" y="170685"/>
            <a:ext cx="3092627" cy="216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B8A3190-CBD8-E990-E161-C3B40363BD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94" y="2312228"/>
            <a:ext cx="3092627" cy="216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DE718E6-FABB-FC04-1B7E-6139DFB4F3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98" y="2330685"/>
            <a:ext cx="3092627" cy="216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0E5F9C8-ACAA-818E-06A1-FEAE7713CB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307" y="2312228"/>
            <a:ext cx="3092627" cy="216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BD014A8-CB1E-C93E-0A46-B32796DD12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94" y="4490685"/>
            <a:ext cx="3092628" cy="21600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925F608-41E5-5739-2342-5DC6BF39FCB7}"/>
              </a:ext>
            </a:extLst>
          </p:cNvPr>
          <p:cNvSpPr txBox="1"/>
          <p:nvPr/>
        </p:nvSpPr>
        <p:spPr>
          <a:xfrm>
            <a:off x="8015844" y="5109020"/>
            <a:ext cx="3975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3633835 dataset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Capacity Degradation Curves</a:t>
            </a:r>
          </a:p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For 8 Batteries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F91041F-40EE-F08D-727B-8562A922F0B3}"/>
              </a:ext>
            </a:extLst>
          </p:cNvPr>
          <p:cNvSpPr/>
          <p:nvPr/>
        </p:nvSpPr>
        <p:spPr>
          <a:xfrm>
            <a:off x="5153891" y="2517569"/>
            <a:ext cx="2671948" cy="16684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938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37637"/>
            <a:ext cx="12192000" cy="5182724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8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A5C43D-96BD-B578-C29F-0A04C2B7FA4F}"/>
              </a:ext>
            </a:extLst>
          </p:cNvPr>
          <p:cNvSpPr txBox="1"/>
          <p:nvPr/>
        </p:nvSpPr>
        <p:spPr>
          <a:xfrm>
            <a:off x="7324600" y="2602764"/>
            <a:ext cx="4039590" cy="622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XXX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21639F-8883-3BE9-8976-7D405B7B9ED8}"/>
              </a:ext>
            </a:extLst>
          </p:cNvPr>
          <p:cNvSpPr txBox="1"/>
          <p:nvPr/>
        </p:nvSpPr>
        <p:spPr>
          <a:xfrm>
            <a:off x="2946812" y="3136611"/>
            <a:ext cx="1430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李宗润</a:t>
            </a:r>
            <a:endParaRPr lang="zh-CN" altLang="en-US" sz="32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3BDF83-306A-517F-06B9-F1225D70B22E}"/>
              </a:ext>
            </a:extLst>
          </p:cNvPr>
          <p:cNvSpPr txBox="1"/>
          <p:nvPr/>
        </p:nvSpPr>
        <p:spPr>
          <a:xfrm>
            <a:off x="702128" y="1279325"/>
            <a:ext cx="722465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A: Materials Science</a:t>
            </a:r>
          </a:p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Engineering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212744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37637"/>
            <a:ext cx="12192000" cy="5182724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8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A5C43D-96BD-B578-C29F-0A04C2B7FA4F}"/>
              </a:ext>
            </a:extLst>
          </p:cNvPr>
          <p:cNvSpPr txBox="1"/>
          <p:nvPr/>
        </p:nvSpPr>
        <p:spPr>
          <a:xfrm>
            <a:off x="7324600" y="2602764"/>
            <a:ext cx="4039590" cy="622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XXX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21639F-8883-3BE9-8976-7D405B7B9ED8}"/>
              </a:ext>
            </a:extLst>
          </p:cNvPr>
          <p:cNvSpPr txBox="1"/>
          <p:nvPr/>
        </p:nvSpPr>
        <p:spPr>
          <a:xfrm>
            <a:off x="2946812" y="3136611"/>
            <a:ext cx="1430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徐涵</a:t>
            </a:r>
            <a:endParaRPr lang="zh-CN" altLang="en-US" sz="32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3BDF83-306A-517F-06B9-F1225D70B22E}"/>
              </a:ext>
            </a:extLst>
          </p:cNvPr>
          <p:cNvSpPr txBox="1"/>
          <p:nvPr/>
        </p:nvSpPr>
        <p:spPr>
          <a:xfrm>
            <a:off x="702129" y="1279325"/>
            <a:ext cx="50277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Part B: School of</a:t>
            </a:r>
          </a:p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Microelectronics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574509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837637"/>
            <a:ext cx="12192000" cy="5182724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800" b="1" dirty="0"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A5C43D-96BD-B578-C29F-0A04C2B7FA4F}"/>
              </a:ext>
            </a:extLst>
          </p:cNvPr>
          <p:cNvSpPr txBox="1"/>
          <p:nvPr/>
        </p:nvSpPr>
        <p:spPr>
          <a:xfrm>
            <a:off x="7324600" y="2602764"/>
            <a:ext cx="4039590" cy="2469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Goals and Objectives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Proposed Methods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Experimental Results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21639F-8883-3BE9-8976-7D405B7B9ED8}"/>
              </a:ext>
            </a:extLst>
          </p:cNvPr>
          <p:cNvSpPr txBox="1"/>
          <p:nvPr/>
        </p:nvSpPr>
        <p:spPr>
          <a:xfrm>
            <a:off x="2946812" y="3136611"/>
            <a:ext cx="1430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王浩羽</a:t>
            </a:r>
            <a:endParaRPr lang="zh-CN" altLang="en-US" sz="32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3BDF83-306A-517F-06B9-F1225D70B22E}"/>
              </a:ext>
            </a:extLst>
          </p:cNvPr>
          <p:cNvSpPr txBox="1"/>
          <p:nvPr/>
        </p:nvSpPr>
        <p:spPr>
          <a:xfrm>
            <a:off x="702128" y="1279325"/>
            <a:ext cx="722465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Part C: Computer Science</a:t>
            </a:r>
          </a:p>
          <a:p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and Engineering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685769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Goals and Objectives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833D111-8F59-8233-5FE5-586B417ADF82}"/>
              </a:ext>
            </a:extLst>
          </p:cNvPr>
          <p:cNvSpPr txBox="1"/>
          <p:nvPr/>
        </p:nvSpPr>
        <p:spPr>
          <a:xfrm>
            <a:off x="1228551" y="3132115"/>
            <a:ext cx="2302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Charging Curve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D6854D5-4702-BE4D-E600-33E4E7F089E5}"/>
              </a:ext>
            </a:extLst>
          </p:cNvPr>
          <p:cNvSpPr txBox="1"/>
          <p:nvPr/>
        </p:nvSpPr>
        <p:spPr>
          <a:xfrm>
            <a:off x="1514446" y="6006575"/>
            <a:ext cx="1730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EIS Profile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38E8A28-DAD9-8F26-1308-7C7C80F7EA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46" y="3928657"/>
            <a:ext cx="2556363" cy="207791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899D5D7-C63C-E2DB-40B5-EB0550622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49" y="1054915"/>
            <a:ext cx="4017758" cy="207791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7AC48E1-FFD3-B268-E707-29B188DD2A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310" y="3922418"/>
            <a:ext cx="2913794" cy="2077200"/>
          </a:xfrm>
          <a:prstGeom prst="rect">
            <a:avLst/>
          </a:prstGeom>
        </p:spPr>
      </p:pic>
      <p:sp>
        <p:nvSpPr>
          <p:cNvPr id="22" name="右大括号 21">
            <a:extLst>
              <a:ext uri="{FF2B5EF4-FFF2-40B4-BE49-F238E27FC236}">
                <a16:creationId xmlns:a16="http://schemas.microsoft.com/office/drawing/2014/main" id="{76498190-6005-A312-A74B-91562A3EA8E3}"/>
              </a:ext>
            </a:extLst>
          </p:cNvPr>
          <p:cNvSpPr/>
          <p:nvPr/>
        </p:nvSpPr>
        <p:spPr>
          <a:xfrm>
            <a:off x="4384515" y="1448791"/>
            <a:ext cx="622284" cy="3960418"/>
          </a:xfrm>
          <a:prstGeom prst="rightBrace">
            <a:avLst>
              <a:gd name="adj1" fmla="val 48364"/>
              <a:gd name="adj2" fmla="val 16663"/>
            </a:avLst>
          </a:prstGeom>
          <a:ln w="28575">
            <a:solidFill>
              <a:srgbClr val="002060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35DA3AE-BCAB-3DD1-F4F2-614ABCA7D532}"/>
              </a:ext>
            </a:extLst>
          </p:cNvPr>
          <p:cNvCxnSpPr>
            <a:cxnSpLocks/>
          </p:cNvCxnSpPr>
          <p:nvPr/>
        </p:nvCxnSpPr>
        <p:spPr>
          <a:xfrm>
            <a:off x="5115462" y="2081639"/>
            <a:ext cx="1302057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CA382506-9D6A-FFE1-9724-3CBA45E9F9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82" y="1054915"/>
            <a:ext cx="2907278" cy="20772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81B77D5E-3888-A151-AFD5-85BE3B24C359}"/>
              </a:ext>
            </a:extLst>
          </p:cNvPr>
          <p:cNvSpPr txBox="1"/>
          <p:nvPr/>
        </p:nvSpPr>
        <p:spPr>
          <a:xfrm>
            <a:off x="6113044" y="3132114"/>
            <a:ext cx="3874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Capacity Degradation Curve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F6DE617-9B94-118B-945F-8E97BDC1A80E}"/>
              </a:ext>
            </a:extLst>
          </p:cNvPr>
          <p:cNvSpPr txBox="1"/>
          <p:nvPr/>
        </p:nvSpPr>
        <p:spPr>
          <a:xfrm>
            <a:off x="10276510" y="3244334"/>
            <a:ext cx="1653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Estimate</a:t>
            </a:r>
            <a:endParaRPr lang="zh-CN" altLang="en-US" dirty="0"/>
          </a:p>
        </p:txBody>
      </p:sp>
      <p:sp>
        <p:nvSpPr>
          <p:cNvPr id="50" name="箭头: 右弧形 49">
            <a:extLst>
              <a:ext uri="{FF2B5EF4-FFF2-40B4-BE49-F238E27FC236}">
                <a16:creationId xmlns:a16="http://schemas.microsoft.com/office/drawing/2014/main" id="{88EF9AFA-8C86-5DE7-8892-906449C97706}"/>
              </a:ext>
            </a:extLst>
          </p:cNvPr>
          <p:cNvSpPr/>
          <p:nvPr/>
        </p:nvSpPr>
        <p:spPr>
          <a:xfrm>
            <a:off x="9792986" y="1616659"/>
            <a:ext cx="731520" cy="3769575"/>
          </a:xfrm>
          <a:prstGeom prst="curvedLeftArrow">
            <a:avLst>
              <a:gd name="adj1" fmla="val 21792"/>
              <a:gd name="adj2" fmla="val 56369"/>
              <a:gd name="adj3" fmla="val 3311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4A1B30F-491F-AEC6-E40F-97557DF1E0F6}"/>
              </a:ext>
            </a:extLst>
          </p:cNvPr>
          <p:cNvSpPr txBox="1"/>
          <p:nvPr/>
        </p:nvSpPr>
        <p:spPr>
          <a:xfrm>
            <a:off x="4939671" y="1755649"/>
            <a:ext cx="1653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Predict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F85F19A-C7B4-1E18-7BEA-60698559EA8F}"/>
              </a:ext>
            </a:extLst>
          </p:cNvPr>
          <p:cNvSpPr txBox="1"/>
          <p:nvPr/>
        </p:nvSpPr>
        <p:spPr>
          <a:xfrm>
            <a:off x="6042658" y="5965944"/>
            <a:ext cx="3874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Remaining Useful Life (RUL)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Proposed Methods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38304" y="1296703"/>
            <a:ext cx="291539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Step2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Predict Current Capacity</a:t>
            </a:r>
          </a:p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Calculate State of Health</a:t>
            </a:r>
          </a:p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(SOH)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1144590" y="1358397"/>
            <a:ext cx="2755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Step1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 Processing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DBC1600-5554-ED61-6DA3-603EB4C05626}"/>
              </a:ext>
            </a:extLst>
          </p:cNvPr>
          <p:cNvSpPr txBox="1"/>
          <p:nvPr/>
        </p:nvSpPr>
        <p:spPr>
          <a:xfrm>
            <a:off x="7950098" y="1312091"/>
            <a:ext cx="30050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Estimate </a:t>
            </a:r>
          </a:p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Remaining Useful Life </a:t>
            </a:r>
          </a:p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(RUL)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B8BDF31-83EE-7177-E803-CB74033137F5}"/>
              </a:ext>
            </a:extLst>
          </p:cNvPr>
          <p:cNvGrpSpPr/>
          <p:nvPr/>
        </p:nvGrpSpPr>
        <p:grpSpPr>
          <a:xfrm>
            <a:off x="752663" y="2934562"/>
            <a:ext cx="3505681" cy="2880000"/>
            <a:chOff x="752663" y="2934562"/>
            <a:chExt cx="3505681" cy="288000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C740149-C9AF-371A-6E50-F9A926080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237" y="2934562"/>
              <a:ext cx="1650107" cy="28800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1163742-3469-A974-162E-BA05E6283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63" y="2934562"/>
              <a:ext cx="1650107" cy="2880000"/>
            </a:xfrm>
            <a:prstGeom prst="rect">
              <a:avLst/>
            </a:prstGeom>
          </p:spPr>
        </p:pic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D1AE1694-18DB-3EF6-8CCB-8BE54690F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178" y="2934562"/>
            <a:ext cx="2306865" cy="288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906A7578-E4F3-72B3-FF9A-A45D532358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27" y="2934562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1685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70" y="127635"/>
            <a:ext cx="12178030" cy="579755"/>
          </a:xfrm>
        </p:spPr>
        <p:txBody>
          <a:bodyPr anchor="ctr" anchorCtr="0">
            <a:normAutofit/>
          </a:bodyPr>
          <a:lstStyle/>
          <a:p>
            <a:r>
              <a:rPr lang="en-US" altLang="zh-CN" sz="3100" b="1" dirty="0">
                <a:solidFill>
                  <a:srgbClr val="00206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Proposed Methods</a:t>
            </a:r>
          </a:p>
        </p:txBody>
      </p:sp>
      <p:sp>
        <p:nvSpPr>
          <p:cNvPr id="6" name="矩形 5"/>
          <p:cNvSpPr/>
          <p:nvPr/>
        </p:nvSpPr>
        <p:spPr>
          <a:xfrm>
            <a:off x="-13970" y="707390"/>
            <a:ext cx="12219940" cy="76200"/>
          </a:xfrm>
          <a:prstGeom prst="rect">
            <a:avLst/>
          </a:prstGeom>
          <a:solidFill>
            <a:srgbClr val="002060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校徽"/>
          <p:cNvPicPr>
            <a:picLocks noChangeAspect="1"/>
          </p:cNvPicPr>
          <p:nvPr/>
        </p:nvPicPr>
        <p:blipFill>
          <a:blip r:embed="rId2"/>
          <a:srcRect l="21146" t="9697" r="22583" b="12705"/>
          <a:stretch>
            <a:fillRect/>
          </a:stretch>
        </p:blipFill>
        <p:spPr>
          <a:xfrm>
            <a:off x="10811510" y="5556250"/>
            <a:ext cx="1028700" cy="10204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356ECD5-BD2D-A5BE-1652-A14721D56D81}"/>
              </a:ext>
            </a:extLst>
          </p:cNvPr>
          <p:cNvSpPr txBox="1"/>
          <p:nvPr/>
        </p:nvSpPr>
        <p:spPr>
          <a:xfrm>
            <a:off x="402171" y="1136799"/>
            <a:ext cx="7910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Step2: </a:t>
            </a:r>
            <a:r>
              <a:rPr lang="en-US" altLang="zh-CN" b="1" u="sng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CapaDeepNet</a:t>
            </a:r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Deep Neural Net for Battery Capacity Prediction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471D649-B661-4CD3-89D8-DBB441C47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557713"/>
              </p:ext>
            </p:extLst>
          </p:nvPr>
        </p:nvGraphicFramePr>
        <p:xfrm>
          <a:off x="5286446" y="3043266"/>
          <a:ext cx="4990770" cy="31882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1749">
                  <a:extLst>
                    <a:ext uri="{9D8B030D-6E8A-4147-A177-3AD203B41FA5}">
                      <a16:colId xmlns:a16="http://schemas.microsoft.com/office/drawing/2014/main" val="1122187977"/>
                    </a:ext>
                  </a:extLst>
                </a:gridCol>
                <a:gridCol w="1339627">
                  <a:extLst>
                    <a:ext uri="{9D8B030D-6E8A-4147-A177-3AD203B41FA5}">
                      <a16:colId xmlns:a16="http://schemas.microsoft.com/office/drawing/2014/main" val="1094098693"/>
                    </a:ext>
                  </a:extLst>
                </a:gridCol>
                <a:gridCol w="1630609">
                  <a:extLst>
                    <a:ext uri="{9D8B030D-6E8A-4147-A177-3AD203B41FA5}">
                      <a16:colId xmlns:a16="http://schemas.microsoft.com/office/drawing/2014/main" val="2270607531"/>
                    </a:ext>
                  </a:extLst>
                </a:gridCol>
                <a:gridCol w="1258785">
                  <a:extLst>
                    <a:ext uri="{9D8B030D-6E8A-4147-A177-3AD203B41FA5}">
                      <a16:colId xmlns:a16="http://schemas.microsoft.com/office/drawing/2014/main" val="1673751869"/>
                    </a:ext>
                  </a:extLst>
                </a:gridCol>
              </a:tblGrid>
              <a:tr h="38937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</a:rPr>
                        <a:t>　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layer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in-dim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out-dim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065192623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Feature-size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092695968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64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605556702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64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72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410222221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72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128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488912672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128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64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662474861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64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64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825066242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64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759275077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32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733124217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690359927"/>
                  </a:ext>
                </a:extLst>
              </a:tr>
              <a:tr h="279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10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FC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</a:rPr>
                        <a:t>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935438943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8311D0C-2B9E-E676-5810-8542645F16D6}"/>
              </a:ext>
            </a:extLst>
          </p:cNvPr>
          <p:cNvSpPr txBox="1"/>
          <p:nvPr/>
        </p:nvSpPr>
        <p:spPr>
          <a:xfrm>
            <a:off x="5020795" y="2471341"/>
            <a:ext cx="2483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u="sng" dirty="0" err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DeepNet</a:t>
            </a: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Structure: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67D5A4-0EB1-E6E7-9DE1-5BB6CB6ECBF9}"/>
              </a:ext>
            </a:extLst>
          </p:cNvPr>
          <p:cNvSpPr txBox="1"/>
          <p:nvPr/>
        </p:nvSpPr>
        <p:spPr>
          <a:xfrm>
            <a:off x="8312726" y="1363345"/>
            <a:ext cx="24835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Hyper Params: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Epoch</a:t>
            </a:r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Batch Size</a:t>
            </a:r>
            <a:r>
              <a:rPr lang="zh-CN" altLang="en-US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b="1" u="sng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16</a:t>
            </a:r>
          </a:p>
          <a:p>
            <a:endParaRPr lang="en-US" altLang="zh-CN" b="1" u="sng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1457BD-7993-708A-2FC2-E2E0EB0B3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71" y="2637513"/>
            <a:ext cx="3047511" cy="304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997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1336</Words>
  <Application>Microsoft Office PowerPoint</Application>
  <PresentationFormat>宽屏</PresentationFormat>
  <Paragraphs>305</Paragraphs>
  <Slides>32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等线</vt:lpstr>
      <vt:lpstr>等线 Light</vt:lpstr>
      <vt:lpstr>微软雅黑</vt:lpstr>
      <vt:lpstr>Arial</vt:lpstr>
      <vt:lpstr>Consolas</vt:lpstr>
      <vt:lpstr>Open Sans</vt:lpstr>
      <vt:lpstr>Tahoma</vt:lpstr>
      <vt:lpstr>Times New Roman</vt:lpstr>
      <vt:lpstr>Office 主题​​</vt:lpstr>
      <vt:lpstr>电池全生命周期管理系统</vt:lpstr>
      <vt:lpstr>Background</vt:lpstr>
      <vt:lpstr>Background</vt:lpstr>
      <vt:lpstr>PowerPoint 演示文稿</vt:lpstr>
      <vt:lpstr>PowerPoint 演示文稿</vt:lpstr>
      <vt:lpstr>PowerPoint 演示文稿</vt:lpstr>
      <vt:lpstr>Goals and Objectives</vt:lpstr>
      <vt:lpstr>Proposed Methods</vt:lpstr>
      <vt:lpstr>Proposed Methods</vt:lpstr>
      <vt:lpstr>Dataset 1: 18650</vt:lpstr>
      <vt:lpstr>Dataset 1: 18650</vt:lpstr>
      <vt:lpstr>Dataset 1: 18650</vt:lpstr>
      <vt:lpstr>Dataset 1: 18650</vt:lpstr>
      <vt:lpstr>Dataset 1: 18650 – Capacity Prediction</vt:lpstr>
      <vt:lpstr>Dataset 1: 18650 – Capacity Prediction</vt:lpstr>
      <vt:lpstr>Dataset 1: 18650 – RUL Estimation</vt:lpstr>
      <vt:lpstr>Dataset 1: 18650 – RUL Estimation</vt:lpstr>
      <vt:lpstr>Dataset 2: 3633835</vt:lpstr>
      <vt:lpstr>Dataset 2: 3633835 – Capacity Prediction (Interval)</vt:lpstr>
      <vt:lpstr>Dataset 2: 3633835 – Capacity Prediction (Interval)</vt:lpstr>
      <vt:lpstr>Dataset 2: 3633835 – Capacity Prediction (Characters)</vt:lpstr>
      <vt:lpstr>Dataset 2: 3633835 – Capacity Prediction (Characters)</vt:lpstr>
      <vt:lpstr>Dataset 2: 3633835 – Comparison</vt:lpstr>
      <vt:lpstr>Dataset 2: 3633835 – RUL Estimation</vt:lpstr>
      <vt:lpstr>Dataset 3: Button Cell</vt:lpstr>
      <vt:lpstr>Dataset 3: Button Cell</vt:lpstr>
      <vt:lpstr>Dataset 3: Button Cell - Results</vt:lpstr>
      <vt:lpstr>Dataset 4: NASA (Deprecated)</vt:lpstr>
      <vt:lpstr>Conclusion</vt:lpstr>
      <vt:lpstr>Reference</vt:lpstr>
      <vt:lpstr>THANK YOU！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第一届光学知识竞赛</dc:title>
  <dc:creator>郑金涛</dc:creator>
  <cp:lastModifiedBy>Haoyu Wang</cp:lastModifiedBy>
  <cp:revision>249</cp:revision>
  <dcterms:created xsi:type="dcterms:W3CDTF">2018-03-09T10:15:00Z</dcterms:created>
  <dcterms:modified xsi:type="dcterms:W3CDTF">2024-06-07T02:33:48Z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2052-11.8.2.8361</vt:lpwstr>
  </property>
</Properties>
</file>